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2.xml" ContentType="application/vnd.openxmlformats-officedocument.presentationml.slide+xml"/>
  <Override PartName="/ppt/slides/slide15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7"/>
  </p:notesMasterIdLst>
  <p:sldIdLst>
    <p:sldId id="256" r:id="rId2"/>
    <p:sldId id="322" r:id="rId3"/>
    <p:sldId id="324" r:id="rId4"/>
    <p:sldId id="319" r:id="rId5"/>
    <p:sldId id="313" r:id="rId6"/>
    <p:sldId id="321" r:id="rId7"/>
    <p:sldId id="314" r:id="rId8"/>
    <p:sldId id="315" r:id="rId9"/>
    <p:sldId id="323" r:id="rId10"/>
    <p:sldId id="316" r:id="rId11"/>
    <p:sldId id="317" r:id="rId12"/>
    <p:sldId id="318" r:id="rId13"/>
    <p:sldId id="325" r:id="rId14"/>
    <p:sldId id="310" r:id="rId15"/>
    <p:sldId id="30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9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62615-3F5C-4315-8F28-AB3737C65695}" type="datetimeFigureOut">
              <a:rPr lang="en-US" smtClean="0"/>
              <a:t>2/22/2016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91A2E1-30FC-4746-8667-A12B560F97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5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[twitter] </a:t>
            </a:r>
            <a:r>
              <a:rPr lang="en-US" dirty="0" smtClean="0"/>
              <a:t>Slides will be on drsql.org in the presentations area for this and the keynote as soon as I can get them out there. @</a:t>
            </a:r>
            <a:r>
              <a:rPr lang="en-US" i="1" dirty="0" err="1" smtClean="0"/>
              <a:t>rm</a:t>
            </a:r>
            <a:r>
              <a:rPr lang="en-US" b="1" i="1" dirty="0" err="1" smtClean="0"/>
              <a:t>techtrifecta</a:t>
            </a:r>
            <a:r>
              <a:rPr lang="en-US" b="1" i="1" dirty="0" smtClean="0"/>
              <a:t> </a:t>
            </a:r>
            <a:r>
              <a:rPr lang="en-US" dirty="0"/>
              <a:t>[/twitter]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4A860-8E55-4793-B9FA-53BB072A21AD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80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173DD-5C04-461D-888E-AA7194088295}" type="datetime1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75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4C82C-4231-493E-9974-8A6B9DE11F87}" type="datetime1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172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AC879-A5E3-4AAA-8610-496897B44038}" type="datetime1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833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237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4562128" y="1836570"/>
            <a:ext cx="716544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5400" b="0" dirty="0">
                <a:solidFill>
                  <a:schemeClr val="accent1"/>
                </a:solidFill>
                <a:latin typeface="+mj-lt"/>
                <a:cs typeface="Segoe UI Light"/>
              </a:defRPr>
            </a:lvl1pPr>
          </a:lstStyle>
          <a:p>
            <a:pPr marL="0" lvl="0"/>
            <a:r>
              <a:rPr lang="en-CA" dirty="0" smtClean="0"/>
              <a:t>Session Title</a:t>
            </a:r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62518" y="2774606"/>
            <a:ext cx="7166540" cy="6049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lang="en-US" sz="2400" dirty="0">
                <a:solidFill>
                  <a:schemeClr val="accent4"/>
                </a:solidFill>
                <a:latin typeface="+mn-lt"/>
                <a:cs typeface="Segoe UI Light"/>
              </a:defRPr>
            </a:lvl1pPr>
          </a:lstStyle>
          <a:p>
            <a:pPr lvl="0"/>
            <a:r>
              <a:rPr lang="en-CA" dirty="0" smtClean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788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76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3"/>
            <a:ext cx="103632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6BDFC-D9FD-49C0-A357-47816C82085E}" type="datetime1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152816" y="6482092"/>
            <a:ext cx="861765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A23D738-0A37-4C62-A13B-47275B54F995}" type="slidenum">
              <a:rPr lang="en-US" sz="825" smtClean="0">
                <a:solidFill>
                  <a:schemeClr val="accent6"/>
                </a:solidFill>
                <a:latin typeface="+mn-lt"/>
              </a:rPr>
              <a:pPr/>
              <a:t>‹#›</a:t>
            </a:fld>
            <a:endParaRPr lang="en-US" sz="825" dirty="0">
              <a:solidFill>
                <a:schemeClr val="accent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04997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5F1E-CE5F-4487-BAA9-98967A8A9100}" type="datetime1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9097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76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4978400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26667" y="1600203"/>
            <a:ext cx="5283200" cy="45259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A0FC1-93F9-4BD8-B793-6C87F0476447}" type="datetime1">
              <a:rPr lang="en-US" smtClean="0"/>
              <a:t>2/22/2016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9663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181600" cy="639762"/>
          </a:xfrm>
        </p:spPr>
        <p:txBody>
          <a:bodyPr anchor="b">
            <a:normAutofit/>
          </a:bodyPr>
          <a:lstStyle>
            <a:lvl1pPr marL="0" indent="0">
              <a:buNone/>
              <a:defRPr sz="15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181600" cy="395128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169" y="1535113"/>
            <a:ext cx="5287433" cy="639762"/>
          </a:xfrm>
        </p:spPr>
        <p:txBody>
          <a:bodyPr anchor="b">
            <a:normAutofit/>
          </a:bodyPr>
          <a:lstStyle>
            <a:lvl1pPr marL="0" indent="0">
              <a:buNone/>
              <a:defRPr sz="15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169" y="2174875"/>
            <a:ext cx="5287433" cy="395128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9679-AF12-4AFB-8DB0-787EE45D1066}" type="datetime1">
              <a:rPr lang="en-US" smtClean="0"/>
              <a:t>2/22/2016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926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9AB54-BB6A-4D0B-9205-C8E66517447B}" type="datetime1">
              <a:rPr lang="en-US" smtClean="0"/>
              <a:t>2/22/2016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9356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530D5-F11E-4621-B423-D797425B5AD3}" type="datetime1">
              <a:rPr lang="en-US" smtClean="0"/>
              <a:t>2/22/2016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55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612467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CC127-ED44-4A22-A250-80BDB3B91E06}" type="datetime1">
              <a:rPr lang="en-US" smtClean="0"/>
              <a:t>2/22/2016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538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07B6B-F1CA-4392-A13A-0586DE133DF6}" type="datetime1">
              <a:rPr lang="en-US" smtClean="0"/>
              <a:t>2/22/2016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15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871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46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1E9B3-B1D3-488B-AA69-AACCA56E435A}" type="datetime1">
              <a:rPr lang="en-US" smtClean="0"/>
              <a:t>2/22/2016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641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466E1-81E0-4832-AFE8-A38D5EE68DC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 rot="5400000">
            <a:off x="8622215" y="3268161"/>
            <a:ext cx="6854824" cy="32485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 smtClean="0">
                <a:solidFill>
                  <a:schemeClr val="bg1">
                    <a:lumMod val="95000"/>
                  </a:schemeClr>
                </a:solidFill>
              </a:rPr>
              <a:t>                                                                                                                            drsql.org</a:t>
            </a:r>
            <a:endParaRPr lang="en-US" sz="135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331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6858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openclipart.org/detail/67081/thinking-man-silhouette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pass.org/Community/SpeakerResource.aspx" TargetMode="External"/><Relationship Id="rId2" Type="http://schemas.openxmlformats.org/officeDocument/2006/relationships/hyperlink" Target="http://www.drsql.org/Pages/Presentations.aspx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qlblog.com/blogs/adam_machanic/archive/2013/02/22/capturing-attention-writing-great-session-descriptions.aspx" TargetMode="External"/><Relationship Id="rId4" Type="http://schemas.openxmlformats.org/officeDocument/2006/relationships/hyperlink" Target="http://www.sqlpass.org/Default.aspx?TabId=223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openclipart.org/detail/190631/face-of-an-angry-man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openclipart.org/detail/239570/seamless-shiny-strawberry-pattern-5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openclipart.org/detail/213112/grandfather-clock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21671"/>
            <a:ext cx="10363200" cy="1470025"/>
          </a:xfrm>
        </p:spPr>
        <p:txBody>
          <a:bodyPr/>
          <a:lstStyle/>
          <a:p>
            <a:r>
              <a:rPr lang="en-US" dirty="0" smtClean="0"/>
              <a:t>Writing a “Good Enough”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Session </a:t>
            </a:r>
            <a:r>
              <a:rPr lang="en-US" dirty="0" smtClean="0"/>
              <a:t>Submission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828800" y="3314700"/>
            <a:ext cx="8534400" cy="1329596"/>
          </a:xfrm>
        </p:spPr>
        <p:txBody>
          <a:bodyPr/>
          <a:lstStyle/>
          <a:p>
            <a:r>
              <a:rPr lang="en-US" dirty="0" smtClean="0"/>
              <a:t>Louis Davidson</a:t>
            </a:r>
          </a:p>
          <a:p>
            <a:r>
              <a:rPr lang="en-US" sz="2400" dirty="0" smtClean="0"/>
              <a:t>Nerd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837" y="4361721"/>
            <a:ext cx="2600325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6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You Start a Theme, Stick With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fontAlgn="ctr"/>
            <a:r>
              <a:rPr lang="en-US" b="1" dirty="0" smtClean="0"/>
              <a:t>Write </a:t>
            </a:r>
            <a:r>
              <a:rPr lang="en-US" b="1" dirty="0"/>
              <a:t>Queries like</a:t>
            </a:r>
            <a:r>
              <a:rPr lang="en-US" dirty="0"/>
              <a:t> </a:t>
            </a:r>
            <a:r>
              <a:rPr lang="en-US" b="1" dirty="0"/>
              <a:t>Superman </a:t>
            </a:r>
            <a:br>
              <a:rPr lang="en-US" b="1" dirty="0"/>
            </a:br>
            <a:r>
              <a:rPr lang="en-US" dirty="0"/>
              <a:t>Queries are easy to write. All you need to know is</a:t>
            </a:r>
            <a:r>
              <a:rPr lang="en-US" dirty="0" smtClean="0"/>
              <a:t>..</a:t>
            </a:r>
            <a:br>
              <a:rPr lang="en-US" dirty="0" smtClean="0"/>
            </a:br>
            <a:endParaRPr lang="en-US" dirty="0" smtClean="0"/>
          </a:p>
          <a:p>
            <a:pPr fontAlgn="ctr"/>
            <a:r>
              <a:rPr lang="en-US" b="1" dirty="0" smtClean="0"/>
              <a:t>Easy </a:t>
            </a:r>
            <a:r>
              <a:rPr lang="en-US" b="1" dirty="0"/>
              <a:t>Query Writing</a:t>
            </a:r>
            <a:br>
              <a:rPr lang="en-US" b="1" dirty="0"/>
            </a:br>
            <a:r>
              <a:rPr lang="en-US" dirty="0"/>
              <a:t>Look. Up in the sky, it's a bird, it's a plane, it-Super Query </a:t>
            </a:r>
            <a:r>
              <a:rPr lang="en-US" dirty="0" smtClean="0"/>
              <a:t>Writer. Code faster than a speeding train, return more data than skyscraper full of filing cabinets..</a:t>
            </a:r>
            <a:endParaRPr lang="en-US" dirty="0"/>
          </a:p>
          <a:p>
            <a:endParaRPr lang="en-US" b="1" dirty="0" smtClean="0"/>
          </a:p>
          <a:p>
            <a:r>
              <a:rPr lang="en-US" b="1" dirty="0" smtClean="0"/>
              <a:t>Write </a:t>
            </a:r>
            <a:r>
              <a:rPr lang="en-US" b="1" dirty="0"/>
              <a:t>Queries like</a:t>
            </a:r>
            <a:r>
              <a:rPr lang="en-US" dirty="0"/>
              <a:t> </a:t>
            </a:r>
            <a:r>
              <a:rPr lang="en-US" b="1" dirty="0"/>
              <a:t>Superman </a:t>
            </a:r>
            <a:br>
              <a:rPr lang="en-US" b="1" dirty="0"/>
            </a:br>
            <a:r>
              <a:rPr lang="en-US" dirty="0"/>
              <a:t>Look. Up in the sky, it's a bird, it's a plane, it-Super Query Writer. Code faster than a speeding train, return more data than skyscraper full of filing cabinets</a:t>
            </a:r>
            <a:r>
              <a:rPr lang="en-US" dirty="0" smtClean="0"/>
              <a:t>..</a:t>
            </a:r>
            <a:br>
              <a:rPr lang="en-US" dirty="0" smtClean="0"/>
            </a:br>
            <a:endParaRPr lang="en-US" dirty="0" smtClean="0"/>
          </a:p>
          <a:p>
            <a:r>
              <a:rPr lang="en-US" b="1" dirty="0"/>
              <a:t>Easy Query Writing</a:t>
            </a:r>
            <a:br>
              <a:rPr lang="en-US" b="1" dirty="0"/>
            </a:br>
            <a:r>
              <a:rPr lang="en-US" dirty="0"/>
              <a:t>Queries are easy to write. All you need to know is..</a:t>
            </a:r>
            <a:br>
              <a:rPr lang="en-US" dirty="0"/>
            </a:br>
            <a:r>
              <a:rPr lang="en-US" dirty="0"/>
              <a:t> </a:t>
            </a:r>
          </a:p>
          <a:p>
            <a:r>
              <a:rPr lang="en-US" dirty="0" smtClean="0"/>
              <a:t>Bonus: </a:t>
            </a:r>
            <a:r>
              <a:rPr lang="en-US" dirty="0"/>
              <a:t>A boring abstract is not bad, but a confusing one is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4938" y="-3940746"/>
            <a:ext cx="4508732" cy="42793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59052">
            <a:off x="-4313015" y="6211438"/>
            <a:ext cx="4508732" cy="427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784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Moderate Self-aggrandizing </a:t>
            </a:r>
            <a:r>
              <a:rPr lang="en-US" dirty="0"/>
              <a:t>and </a:t>
            </a:r>
            <a:r>
              <a:rPr lang="en-US" dirty="0" smtClean="0"/>
              <a:t>Self-deprecation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Lucida Sans Typewriter" panose="020B0602040502020304" pitchFamily="33" charset="0"/>
                <a:cs typeface="Lucida Sans Typewriter" panose="020B0602040502020304" pitchFamily="33" charset="0"/>
              </a:rPr>
              <a:t>In this session, the greatest speaker ever will give you an incredibly deep look at a topic that he has been doing since the beginning of time </a:t>
            </a:r>
            <a:r>
              <a:rPr lang="en-US" dirty="0" smtClean="0">
                <a:latin typeface="Lucida Sans Typewriter" panose="020B0602040502020304" pitchFamily="33" charset="0"/>
                <a:cs typeface="Lucida Sans Typewriter" panose="020B0602040502020304" pitchFamily="33" charset="0"/>
              </a:rPr>
              <a:t>better than you</a:t>
            </a:r>
            <a:r>
              <a:rPr lang="en-US" dirty="0" smtClean="0">
                <a:latin typeface="Lucida Sans Typewriter" panose="020B0602040502020304" pitchFamily="33" charset="0"/>
                <a:cs typeface="Lucida Sans Typewriter" panose="020B0602040502020304" pitchFamily="33" charset="0"/>
              </a:rPr>
              <a:t>.</a:t>
            </a:r>
            <a:br>
              <a:rPr lang="en-US" dirty="0" smtClean="0">
                <a:latin typeface="Lucida Sans Typewriter" panose="020B0602040502020304" pitchFamily="33" charset="0"/>
                <a:cs typeface="Lucida Sans Typewriter" panose="020B0602040502020304" pitchFamily="33" charset="0"/>
              </a:rPr>
            </a:br>
            <a:endParaRPr lang="en-US" dirty="0" smtClean="0">
              <a:latin typeface="Lucida Sans Typewriter" panose="020B0602040502020304" pitchFamily="33" charset="0"/>
              <a:cs typeface="Lucida Sans Typewriter" panose="020B0602040502020304" pitchFamily="33" charset="0"/>
            </a:endParaRPr>
          </a:p>
          <a:p>
            <a:r>
              <a:rPr lang="en-US" dirty="0" smtClean="0"/>
              <a:t>Bonus: The bio is the place for bragging about yourself!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35540" y="1600200"/>
            <a:ext cx="3864395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784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Wetch</a:t>
            </a:r>
            <a:r>
              <a:rPr lang="en-US" dirty="0" smtClean="0"/>
              <a:t> Out Four Type O’s and </a:t>
            </a:r>
            <a:r>
              <a:rPr lang="en-US" dirty="0" err="1" smtClean="0"/>
              <a:t>Speeling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Baking Cookies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The best way to bake excellent cookies is to use a clothes iron</a:t>
            </a:r>
          </a:p>
          <a:p>
            <a:r>
              <a:rPr lang="en-US" dirty="0" smtClean="0"/>
              <a:t>Form the dough into round balls</a:t>
            </a:r>
          </a:p>
          <a:p>
            <a:r>
              <a:rPr lang="en-US" dirty="0" smtClean="0"/>
              <a:t>Heat the iron to 375 degrees and press the cookies individually 13 seconds each</a:t>
            </a:r>
          </a:p>
          <a:p>
            <a:r>
              <a:rPr lang="en-US" dirty="0" smtClean="0"/>
              <a:t>When the dough stops sticking to the iron they are brown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Beeking</a:t>
            </a:r>
            <a:r>
              <a:rPr lang="en-US" dirty="0" smtClean="0"/>
              <a:t> </a:t>
            </a:r>
            <a:r>
              <a:rPr lang="en-US" dirty="0" err="1" smtClean="0"/>
              <a:t>COoky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best weigh to </a:t>
            </a:r>
            <a:r>
              <a:rPr lang="en-US" dirty="0" err="1" smtClean="0"/>
              <a:t>baak</a:t>
            </a:r>
            <a:r>
              <a:rPr lang="en-US" dirty="0" smtClean="0"/>
              <a:t> </a:t>
            </a:r>
            <a:r>
              <a:rPr lang="en-US" dirty="0" err="1" smtClean="0"/>
              <a:t>cokies</a:t>
            </a:r>
            <a:r>
              <a:rPr lang="en-US" dirty="0" smtClean="0"/>
              <a:t> is to use a </a:t>
            </a:r>
            <a:r>
              <a:rPr lang="en-US" dirty="0" err="1" smtClean="0"/>
              <a:t>heaterd</a:t>
            </a:r>
            <a:r>
              <a:rPr lang="en-US" dirty="0" smtClean="0"/>
              <a:t> </a:t>
            </a:r>
            <a:r>
              <a:rPr lang="en-US" dirty="0" err="1" smtClean="0"/>
              <a:t>convertion</a:t>
            </a:r>
            <a:r>
              <a:rPr lang="en-US" dirty="0" smtClean="0"/>
              <a:t> </a:t>
            </a:r>
            <a:r>
              <a:rPr lang="en-US" dirty="0" err="1" smtClean="0"/>
              <a:t>ovin</a:t>
            </a:r>
            <a:endParaRPr lang="en-US" dirty="0" smtClean="0"/>
          </a:p>
          <a:p>
            <a:r>
              <a:rPr lang="en-US" dirty="0" smtClean="0"/>
              <a:t>Form thee doo into balls that are ground in </a:t>
            </a:r>
            <a:r>
              <a:rPr lang="en-US" dirty="0" err="1" smtClean="0"/>
              <a:t>shEep</a:t>
            </a:r>
            <a:endParaRPr lang="en-US" dirty="0" smtClean="0"/>
          </a:p>
          <a:p>
            <a:r>
              <a:rPr lang="en-US" dirty="0" err="1" smtClean="0"/>
              <a:t>Heet</a:t>
            </a:r>
            <a:r>
              <a:rPr lang="en-US" dirty="0" smtClean="0"/>
              <a:t> the </a:t>
            </a:r>
            <a:r>
              <a:rPr lang="en-US" dirty="0" err="1" smtClean="0"/>
              <a:t>ovin</a:t>
            </a:r>
            <a:r>
              <a:rPr lang="en-US" dirty="0" smtClean="0"/>
              <a:t> to 375 </a:t>
            </a:r>
          </a:p>
          <a:p>
            <a:r>
              <a:rPr lang="en-US" dirty="0" smtClean="0"/>
              <a:t>Put the bells onto a sheep that has been </a:t>
            </a:r>
            <a:r>
              <a:rPr lang="en-US" dirty="0" err="1" smtClean="0"/>
              <a:t>gREesed</a:t>
            </a:r>
            <a:endParaRPr lang="en-US" dirty="0" smtClean="0"/>
          </a:p>
          <a:p>
            <a:r>
              <a:rPr lang="en-US" dirty="0" smtClean="0"/>
              <a:t>Cook on the sheep for 20 min nuts until the </a:t>
            </a:r>
            <a:r>
              <a:rPr lang="en-US" dirty="0" err="1" smtClean="0"/>
              <a:t>colur</a:t>
            </a:r>
            <a:r>
              <a:rPr lang="en-US" dirty="0" smtClean="0"/>
              <a:t> of dirt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849957" y="1773716"/>
            <a:ext cx="5556351" cy="4846199"/>
            <a:chOff x="5849957" y="1773716"/>
            <a:chExt cx="5556351" cy="4846199"/>
          </a:xfrm>
        </p:grpSpPr>
        <p:sp>
          <p:nvSpPr>
            <p:cNvPr id="4" name="Freeform 3"/>
            <p:cNvSpPr/>
            <p:nvPr/>
          </p:nvSpPr>
          <p:spPr>
            <a:xfrm>
              <a:off x="5849957" y="1773716"/>
              <a:ext cx="5556351" cy="4473099"/>
            </a:xfrm>
            <a:custGeom>
              <a:avLst/>
              <a:gdLst>
                <a:gd name="connsiteX0" fmla="*/ 1498294 w 5556351"/>
                <a:gd name="connsiteY0" fmla="*/ 88135 h 4473099"/>
                <a:gd name="connsiteX1" fmla="*/ 1498294 w 5556351"/>
                <a:gd name="connsiteY1" fmla="*/ 88135 h 4473099"/>
                <a:gd name="connsiteX2" fmla="*/ 1222872 w 5556351"/>
                <a:gd name="connsiteY2" fmla="*/ 77118 h 4473099"/>
                <a:gd name="connsiteX3" fmla="*/ 1134737 w 5556351"/>
                <a:gd name="connsiteY3" fmla="*/ 66101 h 4473099"/>
                <a:gd name="connsiteX4" fmla="*/ 958467 w 5556351"/>
                <a:gd name="connsiteY4" fmla="*/ 55084 h 4473099"/>
                <a:gd name="connsiteX5" fmla="*/ 616944 w 5556351"/>
                <a:gd name="connsiteY5" fmla="*/ 44067 h 4473099"/>
                <a:gd name="connsiteX6" fmla="*/ 308472 w 5556351"/>
                <a:gd name="connsiteY6" fmla="*/ 55084 h 4473099"/>
                <a:gd name="connsiteX7" fmla="*/ 242371 w 5556351"/>
                <a:gd name="connsiteY7" fmla="*/ 99151 h 4473099"/>
                <a:gd name="connsiteX8" fmla="*/ 209320 w 5556351"/>
                <a:gd name="connsiteY8" fmla="*/ 121185 h 4473099"/>
                <a:gd name="connsiteX9" fmla="*/ 176270 w 5556351"/>
                <a:gd name="connsiteY9" fmla="*/ 165253 h 4473099"/>
                <a:gd name="connsiteX10" fmla="*/ 143219 w 5556351"/>
                <a:gd name="connsiteY10" fmla="*/ 187286 h 4473099"/>
                <a:gd name="connsiteX11" fmla="*/ 99151 w 5556351"/>
                <a:gd name="connsiteY11" fmla="*/ 319489 h 4473099"/>
                <a:gd name="connsiteX12" fmla="*/ 66101 w 5556351"/>
                <a:gd name="connsiteY12" fmla="*/ 396607 h 4473099"/>
                <a:gd name="connsiteX13" fmla="*/ 55084 w 5556351"/>
                <a:gd name="connsiteY13" fmla="*/ 506776 h 4473099"/>
                <a:gd name="connsiteX14" fmla="*/ 77118 w 5556351"/>
                <a:gd name="connsiteY14" fmla="*/ 1288973 h 4473099"/>
                <a:gd name="connsiteX15" fmla="*/ 66101 w 5556351"/>
                <a:gd name="connsiteY15" fmla="*/ 2049137 h 4473099"/>
                <a:gd name="connsiteX16" fmla="*/ 44067 w 5556351"/>
                <a:gd name="connsiteY16" fmla="*/ 2456761 h 4473099"/>
                <a:gd name="connsiteX17" fmla="*/ 33050 w 5556351"/>
                <a:gd name="connsiteY17" fmla="*/ 2533879 h 4473099"/>
                <a:gd name="connsiteX18" fmla="*/ 11016 w 5556351"/>
                <a:gd name="connsiteY18" fmla="*/ 2721166 h 4473099"/>
                <a:gd name="connsiteX19" fmla="*/ 0 w 5556351"/>
                <a:gd name="connsiteY19" fmla="*/ 3062689 h 4473099"/>
                <a:gd name="connsiteX20" fmla="*/ 22033 w 5556351"/>
                <a:gd name="connsiteY20" fmla="*/ 3404212 h 4473099"/>
                <a:gd name="connsiteX21" fmla="*/ 33050 w 5556351"/>
                <a:gd name="connsiteY21" fmla="*/ 3437262 h 4473099"/>
                <a:gd name="connsiteX22" fmla="*/ 44067 w 5556351"/>
                <a:gd name="connsiteY22" fmla="*/ 3613532 h 4473099"/>
                <a:gd name="connsiteX23" fmla="*/ 66101 w 5556351"/>
                <a:gd name="connsiteY23" fmla="*/ 3767768 h 4473099"/>
                <a:gd name="connsiteX24" fmla="*/ 77118 w 5556351"/>
                <a:gd name="connsiteY24" fmla="*/ 3855903 h 4473099"/>
                <a:gd name="connsiteX25" fmla="*/ 110168 w 5556351"/>
                <a:gd name="connsiteY25" fmla="*/ 3944038 h 4473099"/>
                <a:gd name="connsiteX26" fmla="*/ 132202 w 5556351"/>
                <a:gd name="connsiteY26" fmla="*/ 4032173 h 4473099"/>
                <a:gd name="connsiteX27" fmla="*/ 143219 w 5556351"/>
                <a:gd name="connsiteY27" fmla="*/ 4076241 h 4473099"/>
                <a:gd name="connsiteX28" fmla="*/ 165253 w 5556351"/>
                <a:gd name="connsiteY28" fmla="*/ 4109291 h 4473099"/>
                <a:gd name="connsiteX29" fmla="*/ 187286 w 5556351"/>
                <a:gd name="connsiteY29" fmla="*/ 4197426 h 4473099"/>
                <a:gd name="connsiteX30" fmla="*/ 198303 w 5556351"/>
                <a:gd name="connsiteY30" fmla="*/ 4230477 h 4473099"/>
                <a:gd name="connsiteX31" fmla="*/ 275421 w 5556351"/>
                <a:gd name="connsiteY31" fmla="*/ 4274544 h 4473099"/>
                <a:gd name="connsiteX32" fmla="*/ 319489 w 5556351"/>
                <a:gd name="connsiteY32" fmla="*/ 4296578 h 4473099"/>
                <a:gd name="connsiteX33" fmla="*/ 374573 w 5556351"/>
                <a:gd name="connsiteY33" fmla="*/ 4307595 h 4473099"/>
                <a:gd name="connsiteX34" fmla="*/ 506776 w 5556351"/>
                <a:gd name="connsiteY34" fmla="*/ 4329629 h 4473099"/>
                <a:gd name="connsiteX35" fmla="*/ 1090670 w 5556351"/>
                <a:gd name="connsiteY35" fmla="*/ 4340645 h 4473099"/>
                <a:gd name="connsiteX36" fmla="*/ 1355074 w 5556351"/>
                <a:gd name="connsiteY36" fmla="*/ 4362679 h 4473099"/>
                <a:gd name="connsiteX37" fmla="*/ 1443209 w 5556351"/>
                <a:gd name="connsiteY37" fmla="*/ 4373696 h 4473099"/>
                <a:gd name="connsiteX38" fmla="*/ 2093204 w 5556351"/>
                <a:gd name="connsiteY38" fmla="*/ 4384713 h 4473099"/>
                <a:gd name="connsiteX39" fmla="*/ 2258457 w 5556351"/>
                <a:gd name="connsiteY39" fmla="*/ 4406747 h 4473099"/>
                <a:gd name="connsiteX40" fmla="*/ 2555913 w 5556351"/>
                <a:gd name="connsiteY40" fmla="*/ 4417764 h 4473099"/>
                <a:gd name="connsiteX41" fmla="*/ 3349127 w 5556351"/>
                <a:gd name="connsiteY41" fmla="*/ 4461831 h 4473099"/>
                <a:gd name="connsiteX42" fmla="*/ 3558448 w 5556351"/>
                <a:gd name="connsiteY42" fmla="*/ 4472848 h 4473099"/>
                <a:gd name="connsiteX43" fmla="*/ 4164376 w 5556351"/>
                <a:gd name="connsiteY43" fmla="*/ 4439797 h 4473099"/>
                <a:gd name="connsiteX44" fmla="*/ 4274544 w 5556351"/>
                <a:gd name="connsiteY44" fmla="*/ 4417764 h 4473099"/>
                <a:gd name="connsiteX45" fmla="*/ 4351662 w 5556351"/>
                <a:gd name="connsiteY45" fmla="*/ 4373696 h 4473099"/>
                <a:gd name="connsiteX46" fmla="*/ 4406747 w 5556351"/>
                <a:gd name="connsiteY46" fmla="*/ 4362679 h 4473099"/>
                <a:gd name="connsiteX47" fmla="*/ 4505898 w 5556351"/>
                <a:gd name="connsiteY47" fmla="*/ 4296578 h 4473099"/>
                <a:gd name="connsiteX48" fmla="*/ 4549966 w 5556351"/>
                <a:gd name="connsiteY48" fmla="*/ 4274544 h 4473099"/>
                <a:gd name="connsiteX49" fmla="*/ 4583016 w 5556351"/>
                <a:gd name="connsiteY49" fmla="*/ 4252511 h 4473099"/>
                <a:gd name="connsiteX50" fmla="*/ 4671151 w 5556351"/>
                <a:gd name="connsiteY50" fmla="*/ 4219460 h 4473099"/>
                <a:gd name="connsiteX51" fmla="*/ 4726236 w 5556351"/>
                <a:gd name="connsiteY51" fmla="*/ 4175392 h 4473099"/>
                <a:gd name="connsiteX52" fmla="*/ 4814371 w 5556351"/>
                <a:gd name="connsiteY52" fmla="*/ 4087257 h 4473099"/>
                <a:gd name="connsiteX53" fmla="*/ 4836404 w 5556351"/>
                <a:gd name="connsiteY53" fmla="*/ 4043190 h 4473099"/>
                <a:gd name="connsiteX54" fmla="*/ 4858438 w 5556351"/>
                <a:gd name="connsiteY54" fmla="*/ 4010139 h 4473099"/>
                <a:gd name="connsiteX55" fmla="*/ 4869455 w 5556351"/>
                <a:gd name="connsiteY55" fmla="*/ 3955055 h 4473099"/>
                <a:gd name="connsiteX56" fmla="*/ 4880472 w 5556351"/>
                <a:gd name="connsiteY56" fmla="*/ 3910988 h 4473099"/>
                <a:gd name="connsiteX57" fmla="*/ 4891489 w 5556351"/>
                <a:gd name="connsiteY57" fmla="*/ 3360144 h 4473099"/>
                <a:gd name="connsiteX58" fmla="*/ 4913523 w 5556351"/>
                <a:gd name="connsiteY58" fmla="*/ 3327094 h 4473099"/>
                <a:gd name="connsiteX59" fmla="*/ 4957590 w 5556351"/>
                <a:gd name="connsiteY59" fmla="*/ 3249976 h 4473099"/>
                <a:gd name="connsiteX60" fmla="*/ 4979624 w 5556351"/>
                <a:gd name="connsiteY60" fmla="*/ 3216925 h 4473099"/>
                <a:gd name="connsiteX61" fmla="*/ 5001657 w 5556351"/>
                <a:gd name="connsiteY61" fmla="*/ 3150824 h 4473099"/>
                <a:gd name="connsiteX62" fmla="*/ 5045725 w 5556351"/>
                <a:gd name="connsiteY62" fmla="*/ 3095739 h 4473099"/>
                <a:gd name="connsiteX63" fmla="*/ 5078776 w 5556351"/>
                <a:gd name="connsiteY63" fmla="*/ 3029638 h 4473099"/>
                <a:gd name="connsiteX64" fmla="*/ 5177927 w 5556351"/>
                <a:gd name="connsiteY64" fmla="*/ 2886419 h 4473099"/>
                <a:gd name="connsiteX65" fmla="*/ 5210978 w 5556351"/>
                <a:gd name="connsiteY65" fmla="*/ 2809301 h 4473099"/>
                <a:gd name="connsiteX66" fmla="*/ 5233012 w 5556351"/>
                <a:gd name="connsiteY66" fmla="*/ 2743200 h 4473099"/>
                <a:gd name="connsiteX67" fmla="*/ 5244029 w 5556351"/>
                <a:gd name="connsiteY67" fmla="*/ 2710149 h 4473099"/>
                <a:gd name="connsiteX68" fmla="*/ 5255045 w 5556351"/>
                <a:gd name="connsiteY68" fmla="*/ 2677098 h 4473099"/>
                <a:gd name="connsiteX69" fmla="*/ 5277079 w 5556351"/>
                <a:gd name="connsiteY69" fmla="*/ 2555913 h 4473099"/>
                <a:gd name="connsiteX70" fmla="*/ 5288096 w 5556351"/>
                <a:gd name="connsiteY70" fmla="*/ 2159306 h 4473099"/>
                <a:gd name="connsiteX71" fmla="*/ 5310130 w 5556351"/>
                <a:gd name="connsiteY71" fmla="*/ 2093204 h 4473099"/>
                <a:gd name="connsiteX72" fmla="*/ 5343180 w 5556351"/>
                <a:gd name="connsiteY72" fmla="*/ 2005070 h 4473099"/>
                <a:gd name="connsiteX73" fmla="*/ 5376231 w 5556351"/>
                <a:gd name="connsiteY73" fmla="*/ 1972019 h 4473099"/>
                <a:gd name="connsiteX74" fmla="*/ 5431315 w 5556351"/>
                <a:gd name="connsiteY74" fmla="*/ 1905918 h 4473099"/>
                <a:gd name="connsiteX75" fmla="*/ 5486400 w 5556351"/>
                <a:gd name="connsiteY75" fmla="*/ 1839817 h 4473099"/>
                <a:gd name="connsiteX76" fmla="*/ 5519450 w 5556351"/>
                <a:gd name="connsiteY76" fmla="*/ 1740665 h 4473099"/>
                <a:gd name="connsiteX77" fmla="*/ 5541484 w 5556351"/>
                <a:gd name="connsiteY77" fmla="*/ 1641513 h 4473099"/>
                <a:gd name="connsiteX78" fmla="*/ 5541484 w 5556351"/>
                <a:gd name="connsiteY78" fmla="*/ 1079653 h 4473099"/>
                <a:gd name="connsiteX79" fmla="*/ 5519450 w 5556351"/>
                <a:gd name="connsiteY79" fmla="*/ 1024568 h 4473099"/>
                <a:gd name="connsiteX80" fmla="*/ 5475383 w 5556351"/>
                <a:gd name="connsiteY80" fmla="*/ 848298 h 4473099"/>
                <a:gd name="connsiteX81" fmla="*/ 5431315 w 5556351"/>
                <a:gd name="connsiteY81" fmla="*/ 683045 h 4473099"/>
                <a:gd name="connsiteX82" fmla="*/ 5409282 w 5556351"/>
                <a:gd name="connsiteY82" fmla="*/ 638978 h 4473099"/>
                <a:gd name="connsiteX83" fmla="*/ 5398265 w 5556351"/>
                <a:gd name="connsiteY83" fmla="*/ 605927 h 4473099"/>
                <a:gd name="connsiteX84" fmla="*/ 5365214 w 5556351"/>
                <a:gd name="connsiteY84" fmla="*/ 561860 h 4473099"/>
                <a:gd name="connsiteX85" fmla="*/ 5343180 w 5556351"/>
                <a:gd name="connsiteY85" fmla="*/ 517792 h 4473099"/>
                <a:gd name="connsiteX86" fmla="*/ 5321147 w 5556351"/>
                <a:gd name="connsiteY86" fmla="*/ 484742 h 4473099"/>
                <a:gd name="connsiteX87" fmla="*/ 5244029 w 5556351"/>
                <a:gd name="connsiteY87" fmla="*/ 396607 h 4473099"/>
                <a:gd name="connsiteX88" fmla="*/ 5111826 w 5556351"/>
                <a:gd name="connsiteY88" fmla="*/ 286438 h 4473099"/>
                <a:gd name="connsiteX89" fmla="*/ 5078776 w 5556351"/>
                <a:gd name="connsiteY89" fmla="*/ 275421 h 4473099"/>
                <a:gd name="connsiteX90" fmla="*/ 5023691 w 5556351"/>
                <a:gd name="connsiteY90" fmla="*/ 253388 h 4473099"/>
                <a:gd name="connsiteX91" fmla="*/ 4946573 w 5556351"/>
                <a:gd name="connsiteY91" fmla="*/ 242371 h 4473099"/>
                <a:gd name="connsiteX92" fmla="*/ 4880472 w 5556351"/>
                <a:gd name="connsiteY92" fmla="*/ 231354 h 4473099"/>
                <a:gd name="connsiteX93" fmla="*/ 4726236 w 5556351"/>
                <a:gd name="connsiteY93" fmla="*/ 220337 h 4473099"/>
                <a:gd name="connsiteX94" fmla="*/ 4594033 w 5556351"/>
                <a:gd name="connsiteY94" fmla="*/ 209320 h 4473099"/>
                <a:gd name="connsiteX95" fmla="*/ 4494882 w 5556351"/>
                <a:gd name="connsiteY95" fmla="*/ 198303 h 4473099"/>
                <a:gd name="connsiteX96" fmla="*/ 3404212 w 5556351"/>
                <a:gd name="connsiteY96" fmla="*/ 176270 h 4473099"/>
                <a:gd name="connsiteX97" fmla="*/ 3272009 w 5556351"/>
                <a:gd name="connsiteY97" fmla="*/ 165253 h 4473099"/>
                <a:gd name="connsiteX98" fmla="*/ 3106756 w 5556351"/>
                <a:gd name="connsiteY98" fmla="*/ 154236 h 4473099"/>
                <a:gd name="connsiteX99" fmla="*/ 2941503 w 5556351"/>
                <a:gd name="connsiteY99" fmla="*/ 132202 h 4473099"/>
                <a:gd name="connsiteX100" fmla="*/ 2610997 w 5556351"/>
                <a:gd name="connsiteY100" fmla="*/ 88135 h 4473099"/>
                <a:gd name="connsiteX101" fmla="*/ 2445744 w 5556351"/>
                <a:gd name="connsiteY101" fmla="*/ 66101 h 4473099"/>
                <a:gd name="connsiteX102" fmla="*/ 2313542 w 5556351"/>
                <a:gd name="connsiteY102" fmla="*/ 44067 h 4473099"/>
                <a:gd name="connsiteX103" fmla="*/ 2214390 w 5556351"/>
                <a:gd name="connsiteY103" fmla="*/ 33050 h 4473099"/>
                <a:gd name="connsiteX104" fmla="*/ 2159306 w 5556351"/>
                <a:gd name="connsiteY104" fmla="*/ 22033 h 4473099"/>
                <a:gd name="connsiteX105" fmla="*/ 2027103 w 5556351"/>
                <a:gd name="connsiteY105" fmla="*/ 0 h 4473099"/>
                <a:gd name="connsiteX106" fmla="*/ 1773715 w 5556351"/>
                <a:gd name="connsiteY106" fmla="*/ 22033 h 4473099"/>
                <a:gd name="connsiteX107" fmla="*/ 1685580 w 5556351"/>
                <a:gd name="connsiteY107" fmla="*/ 44067 h 4473099"/>
                <a:gd name="connsiteX108" fmla="*/ 1597445 w 5556351"/>
                <a:gd name="connsiteY108" fmla="*/ 66101 h 4473099"/>
                <a:gd name="connsiteX109" fmla="*/ 1509310 w 5556351"/>
                <a:gd name="connsiteY109" fmla="*/ 99151 h 4473099"/>
                <a:gd name="connsiteX110" fmla="*/ 1498294 w 5556351"/>
                <a:gd name="connsiteY110" fmla="*/ 88135 h 447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5556351" h="4473099">
                  <a:moveTo>
                    <a:pt x="1498294" y="88135"/>
                  </a:moveTo>
                  <a:lnTo>
                    <a:pt x="1498294" y="88135"/>
                  </a:lnTo>
                  <a:cubicBezTo>
                    <a:pt x="1406487" y="84463"/>
                    <a:pt x="1314584" y="82676"/>
                    <a:pt x="1222872" y="77118"/>
                  </a:cubicBezTo>
                  <a:cubicBezTo>
                    <a:pt x="1193319" y="75327"/>
                    <a:pt x="1164242" y="68560"/>
                    <a:pt x="1134737" y="66101"/>
                  </a:cubicBezTo>
                  <a:cubicBezTo>
                    <a:pt x="1076069" y="61212"/>
                    <a:pt x="1017285" y="57587"/>
                    <a:pt x="958467" y="55084"/>
                  </a:cubicBezTo>
                  <a:cubicBezTo>
                    <a:pt x="844670" y="50242"/>
                    <a:pt x="730785" y="47739"/>
                    <a:pt x="616944" y="44067"/>
                  </a:cubicBezTo>
                  <a:cubicBezTo>
                    <a:pt x="514120" y="47739"/>
                    <a:pt x="410267" y="40114"/>
                    <a:pt x="308472" y="55084"/>
                  </a:cubicBezTo>
                  <a:cubicBezTo>
                    <a:pt x="282273" y="58937"/>
                    <a:pt x="264405" y="84462"/>
                    <a:pt x="242371" y="99151"/>
                  </a:cubicBezTo>
                  <a:lnTo>
                    <a:pt x="209320" y="121185"/>
                  </a:lnTo>
                  <a:cubicBezTo>
                    <a:pt x="198303" y="135874"/>
                    <a:pt x="189254" y="152269"/>
                    <a:pt x="176270" y="165253"/>
                  </a:cubicBezTo>
                  <a:cubicBezTo>
                    <a:pt x="166907" y="174616"/>
                    <a:pt x="151696" y="177114"/>
                    <a:pt x="143219" y="187286"/>
                  </a:cubicBezTo>
                  <a:cubicBezTo>
                    <a:pt x="107946" y="229612"/>
                    <a:pt x="124607" y="268575"/>
                    <a:pt x="99151" y="319489"/>
                  </a:cubicBezTo>
                  <a:cubicBezTo>
                    <a:pt x="71925" y="373943"/>
                    <a:pt x="82311" y="347976"/>
                    <a:pt x="66101" y="396607"/>
                  </a:cubicBezTo>
                  <a:cubicBezTo>
                    <a:pt x="62429" y="433330"/>
                    <a:pt x="54628" y="469873"/>
                    <a:pt x="55084" y="506776"/>
                  </a:cubicBezTo>
                  <a:cubicBezTo>
                    <a:pt x="58304" y="767592"/>
                    <a:pt x="77118" y="1288973"/>
                    <a:pt x="77118" y="1288973"/>
                  </a:cubicBezTo>
                  <a:cubicBezTo>
                    <a:pt x="73446" y="1542361"/>
                    <a:pt x="71550" y="1795781"/>
                    <a:pt x="66101" y="2049137"/>
                  </a:cubicBezTo>
                  <a:cubicBezTo>
                    <a:pt x="63803" y="2155973"/>
                    <a:pt x="56035" y="2337085"/>
                    <a:pt x="44067" y="2456761"/>
                  </a:cubicBezTo>
                  <a:cubicBezTo>
                    <a:pt x="41483" y="2482599"/>
                    <a:pt x="35918" y="2508071"/>
                    <a:pt x="33050" y="2533879"/>
                  </a:cubicBezTo>
                  <a:cubicBezTo>
                    <a:pt x="11318" y="2729468"/>
                    <a:pt x="33489" y="2586332"/>
                    <a:pt x="11016" y="2721166"/>
                  </a:cubicBezTo>
                  <a:cubicBezTo>
                    <a:pt x="7344" y="2835007"/>
                    <a:pt x="0" y="2948789"/>
                    <a:pt x="0" y="3062689"/>
                  </a:cubicBezTo>
                  <a:cubicBezTo>
                    <a:pt x="0" y="3132946"/>
                    <a:pt x="2102" y="3304558"/>
                    <a:pt x="22033" y="3404212"/>
                  </a:cubicBezTo>
                  <a:cubicBezTo>
                    <a:pt x="24310" y="3415599"/>
                    <a:pt x="29378" y="3426245"/>
                    <a:pt x="33050" y="3437262"/>
                  </a:cubicBezTo>
                  <a:cubicBezTo>
                    <a:pt x="36722" y="3496019"/>
                    <a:pt x="39718" y="3554822"/>
                    <a:pt x="44067" y="3613532"/>
                  </a:cubicBezTo>
                  <a:cubicBezTo>
                    <a:pt x="53262" y="3737663"/>
                    <a:pt x="43079" y="3698706"/>
                    <a:pt x="66101" y="3767768"/>
                  </a:cubicBezTo>
                  <a:cubicBezTo>
                    <a:pt x="69773" y="3797146"/>
                    <a:pt x="71822" y="3826774"/>
                    <a:pt x="77118" y="3855903"/>
                  </a:cubicBezTo>
                  <a:cubicBezTo>
                    <a:pt x="80356" y="3873710"/>
                    <a:pt x="107719" y="3936078"/>
                    <a:pt x="110168" y="3944038"/>
                  </a:cubicBezTo>
                  <a:cubicBezTo>
                    <a:pt x="119074" y="3972981"/>
                    <a:pt x="124857" y="4002795"/>
                    <a:pt x="132202" y="4032173"/>
                  </a:cubicBezTo>
                  <a:cubicBezTo>
                    <a:pt x="135874" y="4046862"/>
                    <a:pt x="134820" y="4063643"/>
                    <a:pt x="143219" y="4076241"/>
                  </a:cubicBezTo>
                  <a:lnTo>
                    <a:pt x="165253" y="4109291"/>
                  </a:lnTo>
                  <a:cubicBezTo>
                    <a:pt x="172597" y="4138669"/>
                    <a:pt x="177710" y="4168698"/>
                    <a:pt x="187286" y="4197426"/>
                  </a:cubicBezTo>
                  <a:cubicBezTo>
                    <a:pt x="190958" y="4208443"/>
                    <a:pt x="191861" y="4220814"/>
                    <a:pt x="198303" y="4230477"/>
                  </a:cubicBezTo>
                  <a:cubicBezTo>
                    <a:pt x="229379" y="4277090"/>
                    <a:pt x="228564" y="4256972"/>
                    <a:pt x="275421" y="4274544"/>
                  </a:cubicBezTo>
                  <a:cubicBezTo>
                    <a:pt x="290798" y="4280311"/>
                    <a:pt x="303909" y="4291384"/>
                    <a:pt x="319489" y="4296578"/>
                  </a:cubicBezTo>
                  <a:cubicBezTo>
                    <a:pt x="337253" y="4302499"/>
                    <a:pt x="356294" y="4303533"/>
                    <a:pt x="374573" y="4307595"/>
                  </a:cubicBezTo>
                  <a:cubicBezTo>
                    <a:pt x="432355" y="4320436"/>
                    <a:pt x="432964" y="4327209"/>
                    <a:pt x="506776" y="4329629"/>
                  </a:cubicBezTo>
                  <a:cubicBezTo>
                    <a:pt x="701337" y="4336008"/>
                    <a:pt x="896039" y="4336973"/>
                    <a:pt x="1090670" y="4340645"/>
                  </a:cubicBezTo>
                  <a:lnTo>
                    <a:pt x="1355074" y="4362679"/>
                  </a:lnTo>
                  <a:cubicBezTo>
                    <a:pt x="1384552" y="4365443"/>
                    <a:pt x="1413615" y="4372813"/>
                    <a:pt x="1443209" y="4373696"/>
                  </a:cubicBezTo>
                  <a:cubicBezTo>
                    <a:pt x="1659809" y="4380162"/>
                    <a:pt x="1876539" y="4381041"/>
                    <a:pt x="2093204" y="4384713"/>
                  </a:cubicBezTo>
                  <a:cubicBezTo>
                    <a:pt x="2166757" y="4403101"/>
                    <a:pt x="2148620" y="4400966"/>
                    <a:pt x="2258457" y="4406747"/>
                  </a:cubicBezTo>
                  <a:cubicBezTo>
                    <a:pt x="2357540" y="4411962"/>
                    <a:pt x="2456761" y="4414092"/>
                    <a:pt x="2555913" y="4417764"/>
                  </a:cubicBezTo>
                  <a:cubicBezTo>
                    <a:pt x="2972707" y="4477305"/>
                    <a:pt x="2709381" y="4449287"/>
                    <a:pt x="3349127" y="4461831"/>
                  </a:cubicBezTo>
                  <a:cubicBezTo>
                    <a:pt x="3418901" y="4465503"/>
                    <a:pt x="3488603" y="4474736"/>
                    <a:pt x="3558448" y="4472848"/>
                  </a:cubicBezTo>
                  <a:cubicBezTo>
                    <a:pt x="3760650" y="4467383"/>
                    <a:pt x="4164376" y="4439797"/>
                    <a:pt x="4164376" y="4439797"/>
                  </a:cubicBezTo>
                  <a:cubicBezTo>
                    <a:pt x="4179281" y="4437313"/>
                    <a:pt x="4253632" y="4426726"/>
                    <a:pt x="4274544" y="4417764"/>
                  </a:cubicBezTo>
                  <a:cubicBezTo>
                    <a:pt x="4359169" y="4381497"/>
                    <a:pt x="4248733" y="4408006"/>
                    <a:pt x="4351662" y="4373696"/>
                  </a:cubicBezTo>
                  <a:cubicBezTo>
                    <a:pt x="4369426" y="4367774"/>
                    <a:pt x="4388385" y="4366351"/>
                    <a:pt x="4406747" y="4362679"/>
                  </a:cubicBezTo>
                  <a:cubicBezTo>
                    <a:pt x="4454060" y="4327195"/>
                    <a:pt x="4451262" y="4326932"/>
                    <a:pt x="4505898" y="4296578"/>
                  </a:cubicBezTo>
                  <a:cubicBezTo>
                    <a:pt x="4520254" y="4288602"/>
                    <a:pt x="4535707" y="4282692"/>
                    <a:pt x="4549966" y="4274544"/>
                  </a:cubicBezTo>
                  <a:cubicBezTo>
                    <a:pt x="4561462" y="4267975"/>
                    <a:pt x="4571173" y="4258432"/>
                    <a:pt x="4583016" y="4252511"/>
                  </a:cubicBezTo>
                  <a:cubicBezTo>
                    <a:pt x="4609361" y="4239338"/>
                    <a:pt x="4642547" y="4228995"/>
                    <a:pt x="4671151" y="4219460"/>
                  </a:cubicBezTo>
                  <a:cubicBezTo>
                    <a:pt x="4689513" y="4204771"/>
                    <a:pt x="4708958" y="4191341"/>
                    <a:pt x="4726236" y="4175392"/>
                  </a:cubicBezTo>
                  <a:cubicBezTo>
                    <a:pt x="4756765" y="4147211"/>
                    <a:pt x="4814371" y="4087257"/>
                    <a:pt x="4814371" y="4087257"/>
                  </a:cubicBezTo>
                  <a:cubicBezTo>
                    <a:pt x="4821715" y="4072568"/>
                    <a:pt x="4828256" y="4057449"/>
                    <a:pt x="4836404" y="4043190"/>
                  </a:cubicBezTo>
                  <a:cubicBezTo>
                    <a:pt x="4842973" y="4031694"/>
                    <a:pt x="4853789" y="4022537"/>
                    <a:pt x="4858438" y="4010139"/>
                  </a:cubicBezTo>
                  <a:cubicBezTo>
                    <a:pt x="4865013" y="3992606"/>
                    <a:pt x="4865393" y="3973334"/>
                    <a:pt x="4869455" y="3955055"/>
                  </a:cubicBezTo>
                  <a:cubicBezTo>
                    <a:pt x="4872740" y="3940274"/>
                    <a:pt x="4876800" y="3925677"/>
                    <a:pt x="4880472" y="3910988"/>
                  </a:cubicBezTo>
                  <a:cubicBezTo>
                    <a:pt x="4884144" y="3727373"/>
                    <a:pt x="4881110" y="3543502"/>
                    <a:pt x="4891489" y="3360144"/>
                  </a:cubicBezTo>
                  <a:cubicBezTo>
                    <a:pt x="4892237" y="3346925"/>
                    <a:pt x="4907602" y="3338937"/>
                    <a:pt x="4913523" y="3327094"/>
                  </a:cubicBezTo>
                  <a:cubicBezTo>
                    <a:pt x="4961198" y="3231742"/>
                    <a:pt x="4868788" y="3374298"/>
                    <a:pt x="4957590" y="3249976"/>
                  </a:cubicBezTo>
                  <a:cubicBezTo>
                    <a:pt x="4965286" y="3239202"/>
                    <a:pt x="4974246" y="3229025"/>
                    <a:pt x="4979624" y="3216925"/>
                  </a:cubicBezTo>
                  <a:cubicBezTo>
                    <a:pt x="4989057" y="3195701"/>
                    <a:pt x="4987148" y="3168960"/>
                    <a:pt x="5001657" y="3150824"/>
                  </a:cubicBezTo>
                  <a:cubicBezTo>
                    <a:pt x="5016346" y="3132462"/>
                    <a:pt x="5033101" y="3115577"/>
                    <a:pt x="5045725" y="3095739"/>
                  </a:cubicBezTo>
                  <a:cubicBezTo>
                    <a:pt x="5058951" y="3074956"/>
                    <a:pt x="5065621" y="3050466"/>
                    <a:pt x="5078776" y="3029638"/>
                  </a:cubicBezTo>
                  <a:cubicBezTo>
                    <a:pt x="5109782" y="2980546"/>
                    <a:pt x="5159566" y="2941503"/>
                    <a:pt x="5177927" y="2886419"/>
                  </a:cubicBezTo>
                  <a:cubicBezTo>
                    <a:pt x="5213389" y="2780034"/>
                    <a:pt x="5156525" y="2945430"/>
                    <a:pt x="5210978" y="2809301"/>
                  </a:cubicBezTo>
                  <a:cubicBezTo>
                    <a:pt x="5219604" y="2787737"/>
                    <a:pt x="5225667" y="2765234"/>
                    <a:pt x="5233012" y="2743200"/>
                  </a:cubicBezTo>
                  <a:lnTo>
                    <a:pt x="5244029" y="2710149"/>
                  </a:lnTo>
                  <a:cubicBezTo>
                    <a:pt x="5247701" y="2699132"/>
                    <a:pt x="5252767" y="2688485"/>
                    <a:pt x="5255045" y="2677098"/>
                  </a:cubicBezTo>
                  <a:cubicBezTo>
                    <a:pt x="5270443" y="2600110"/>
                    <a:pt x="5262984" y="2640484"/>
                    <a:pt x="5277079" y="2555913"/>
                  </a:cubicBezTo>
                  <a:cubicBezTo>
                    <a:pt x="5280751" y="2423711"/>
                    <a:pt x="5278673" y="2291223"/>
                    <a:pt x="5288096" y="2159306"/>
                  </a:cubicBezTo>
                  <a:cubicBezTo>
                    <a:pt x="5289751" y="2136139"/>
                    <a:pt x="5303456" y="2115450"/>
                    <a:pt x="5310130" y="2093204"/>
                  </a:cubicBezTo>
                  <a:cubicBezTo>
                    <a:pt x="5322060" y="2053438"/>
                    <a:pt x="5317706" y="2040734"/>
                    <a:pt x="5343180" y="2005070"/>
                  </a:cubicBezTo>
                  <a:cubicBezTo>
                    <a:pt x="5352236" y="1992392"/>
                    <a:pt x="5365880" y="1983664"/>
                    <a:pt x="5376231" y="1972019"/>
                  </a:cubicBezTo>
                  <a:cubicBezTo>
                    <a:pt x="5395286" y="1950582"/>
                    <a:pt x="5413706" y="1928558"/>
                    <a:pt x="5431315" y="1905918"/>
                  </a:cubicBezTo>
                  <a:cubicBezTo>
                    <a:pt x="5484995" y="1836900"/>
                    <a:pt x="5416918" y="1909297"/>
                    <a:pt x="5486400" y="1839817"/>
                  </a:cubicBezTo>
                  <a:cubicBezTo>
                    <a:pt x="5497417" y="1806766"/>
                    <a:pt x="5511000" y="1774463"/>
                    <a:pt x="5519450" y="1740665"/>
                  </a:cubicBezTo>
                  <a:cubicBezTo>
                    <a:pt x="5535008" y="1678431"/>
                    <a:pt x="5527497" y="1711444"/>
                    <a:pt x="5541484" y="1641513"/>
                  </a:cubicBezTo>
                  <a:cubicBezTo>
                    <a:pt x="5558320" y="1405814"/>
                    <a:pt x="5564087" y="1396093"/>
                    <a:pt x="5541484" y="1079653"/>
                  </a:cubicBezTo>
                  <a:cubicBezTo>
                    <a:pt x="5540075" y="1059927"/>
                    <a:pt x="5526795" y="1042930"/>
                    <a:pt x="5519450" y="1024568"/>
                  </a:cubicBezTo>
                  <a:cubicBezTo>
                    <a:pt x="5494716" y="876166"/>
                    <a:pt x="5517395" y="932325"/>
                    <a:pt x="5475383" y="848298"/>
                  </a:cubicBezTo>
                  <a:cubicBezTo>
                    <a:pt x="5460242" y="780165"/>
                    <a:pt x="5455870" y="744434"/>
                    <a:pt x="5431315" y="683045"/>
                  </a:cubicBezTo>
                  <a:cubicBezTo>
                    <a:pt x="5425216" y="667797"/>
                    <a:pt x="5415751" y="654073"/>
                    <a:pt x="5409282" y="638978"/>
                  </a:cubicBezTo>
                  <a:cubicBezTo>
                    <a:pt x="5404708" y="628304"/>
                    <a:pt x="5404027" y="616010"/>
                    <a:pt x="5398265" y="605927"/>
                  </a:cubicBezTo>
                  <a:cubicBezTo>
                    <a:pt x="5389155" y="589985"/>
                    <a:pt x="5374946" y="577430"/>
                    <a:pt x="5365214" y="561860"/>
                  </a:cubicBezTo>
                  <a:cubicBezTo>
                    <a:pt x="5356510" y="547933"/>
                    <a:pt x="5351328" y="532051"/>
                    <a:pt x="5343180" y="517792"/>
                  </a:cubicBezTo>
                  <a:cubicBezTo>
                    <a:pt x="5336611" y="506296"/>
                    <a:pt x="5328843" y="495516"/>
                    <a:pt x="5321147" y="484742"/>
                  </a:cubicBezTo>
                  <a:cubicBezTo>
                    <a:pt x="5290605" y="441983"/>
                    <a:pt x="5284140" y="433376"/>
                    <a:pt x="5244029" y="396607"/>
                  </a:cubicBezTo>
                  <a:cubicBezTo>
                    <a:pt x="5237181" y="390329"/>
                    <a:pt x="5142389" y="303903"/>
                    <a:pt x="5111826" y="286438"/>
                  </a:cubicBezTo>
                  <a:cubicBezTo>
                    <a:pt x="5101743" y="280676"/>
                    <a:pt x="5089649" y="279498"/>
                    <a:pt x="5078776" y="275421"/>
                  </a:cubicBezTo>
                  <a:cubicBezTo>
                    <a:pt x="5060259" y="268477"/>
                    <a:pt x="5042877" y="258184"/>
                    <a:pt x="5023691" y="253388"/>
                  </a:cubicBezTo>
                  <a:cubicBezTo>
                    <a:pt x="4998499" y="247090"/>
                    <a:pt x="4972238" y="246320"/>
                    <a:pt x="4946573" y="242371"/>
                  </a:cubicBezTo>
                  <a:cubicBezTo>
                    <a:pt x="4924495" y="238974"/>
                    <a:pt x="4902699" y="233577"/>
                    <a:pt x="4880472" y="231354"/>
                  </a:cubicBezTo>
                  <a:cubicBezTo>
                    <a:pt x="4829185" y="226225"/>
                    <a:pt x="4777627" y="224290"/>
                    <a:pt x="4726236" y="220337"/>
                  </a:cubicBezTo>
                  <a:lnTo>
                    <a:pt x="4594033" y="209320"/>
                  </a:lnTo>
                  <a:cubicBezTo>
                    <a:pt x="4560929" y="206167"/>
                    <a:pt x="4528078" y="200256"/>
                    <a:pt x="4494882" y="198303"/>
                  </a:cubicBezTo>
                  <a:cubicBezTo>
                    <a:pt x="4175134" y="179494"/>
                    <a:pt x="3639205" y="179445"/>
                    <a:pt x="3404212" y="176270"/>
                  </a:cubicBezTo>
                  <a:lnTo>
                    <a:pt x="3272009" y="165253"/>
                  </a:lnTo>
                  <a:cubicBezTo>
                    <a:pt x="3216953" y="161175"/>
                    <a:pt x="3161689" y="159729"/>
                    <a:pt x="3106756" y="154236"/>
                  </a:cubicBezTo>
                  <a:cubicBezTo>
                    <a:pt x="3051460" y="148706"/>
                    <a:pt x="2996709" y="138572"/>
                    <a:pt x="2941503" y="132202"/>
                  </a:cubicBezTo>
                  <a:cubicBezTo>
                    <a:pt x="2639680" y="97376"/>
                    <a:pt x="3052453" y="157837"/>
                    <a:pt x="2610997" y="88135"/>
                  </a:cubicBezTo>
                  <a:cubicBezTo>
                    <a:pt x="2528445" y="60617"/>
                    <a:pt x="2618274" y="87667"/>
                    <a:pt x="2445744" y="66101"/>
                  </a:cubicBezTo>
                  <a:cubicBezTo>
                    <a:pt x="2401414" y="60560"/>
                    <a:pt x="2357768" y="50385"/>
                    <a:pt x="2313542" y="44067"/>
                  </a:cubicBezTo>
                  <a:cubicBezTo>
                    <a:pt x="2280622" y="39364"/>
                    <a:pt x="2247310" y="37753"/>
                    <a:pt x="2214390" y="33050"/>
                  </a:cubicBezTo>
                  <a:cubicBezTo>
                    <a:pt x="2195853" y="30402"/>
                    <a:pt x="2177746" y="25287"/>
                    <a:pt x="2159306" y="22033"/>
                  </a:cubicBezTo>
                  <a:lnTo>
                    <a:pt x="2027103" y="0"/>
                  </a:lnTo>
                  <a:cubicBezTo>
                    <a:pt x="1942640" y="7344"/>
                    <a:pt x="1857799" y="11184"/>
                    <a:pt x="1773715" y="22033"/>
                  </a:cubicBezTo>
                  <a:cubicBezTo>
                    <a:pt x="1743681" y="25908"/>
                    <a:pt x="1715087" y="37258"/>
                    <a:pt x="1685580" y="44067"/>
                  </a:cubicBezTo>
                  <a:cubicBezTo>
                    <a:pt x="1510881" y="84383"/>
                    <a:pt x="1715381" y="32405"/>
                    <a:pt x="1597445" y="66101"/>
                  </a:cubicBezTo>
                  <a:cubicBezTo>
                    <a:pt x="1495892" y="95117"/>
                    <a:pt x="1611992" y="55145"/>
                    <a:pt x="1509310" y="99151"/>
                  </a:cubicBezTo>
                  <a:cubicBezTo>
                    <a:pt x="1465005" y="118139"/>
                    <a:pt x="1500130" y="89971"/>
                    <a:pt x="1498294" y="88135"/>
                  </a:cubicBezTo>
                  <a:close/>
                </a:path>
              </a:pathLst>
            </a:cu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577070" y="6250583"/>
              <a:ext cx="33060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Clearly the best recipe of the two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426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Bottom Line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40675" y="6037243"/>
            <a:ext cx="11049918" cy="59491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Don’t let the abstract get in the way of your awesome ideas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Picture 7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561" y="1417638"/>
            <a:ext cx="1621481" cy="437745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440675" y="6037243"/>
            <a:ext cx="109385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589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Because you need more than this short session</a:t>
            </a:r>
          </a:p>
          <a:p>
            <a:r>
              <a:rPr lang="en-US" b="1" dirty="0" smtClean="0"/>
              <a:t>These slides are downloadable from:</a:t>
            </a:r>
          </a:p>
          <a:p>
            <a:pPr lvl="1"/>
            <a:r>
              <a:rPr lang="en-US" b="1" dirty="0" smtClean="0">
                <a:hlinkClick r:id="rId2"/>
              </a:rPr>
              <a:t>http</a:t>
            </a:r>
            <a:r>
              <a:rPr lang="en-US" b="1" dirty="0">
                <a:hlinkClick r:id="rId2"/>
              </a:rPr>
              <a:t>://</a:t>
            </a:r>
            <a:r>
              <a:rPr lang="en-US" b="1" dirty="0" smtClean="0">
                <a:hlinkClick r:id="rId2"/>
              </a:rPr>
              <a:t>www.drsql.org/Pages/Presentations.aspx</a:t>
            </a:r>
            <a:r>
              <a:rPr lang="en-US" b="1" dirty="0" smtClean="0"/>
              <a:t> </a:t>
            </a:r>
            <a:endParaRPr lang="en-US" b="1" dirty="0"/>
          </a:p>
          <a:p>
            <a:r>
              <a:rPr lang="en-US" b="1" dirty="0" smtClean="0"/>
              <a:t>Some great reading</a:t>
            </a:r>
          </a:p>
          <a:p>
            <a:pPr lvl="1"/>
            <a:r>
              <a:rPr lang="en-US" b="1" dirty="0" smtClean="0"/>
              <a:t>PASS Speaker Resource Page</a:t>
            </a:r>
          </a:p>
          <a:p>
            <a:pPr lvl="2"/>
            <a:r>
              <a:rPr lang="en-US" b="1" dirty="0" smtClean="0">
                <a:hlinkClick r:id="rId3"/>
              </a:rPr>
              <a:t>http</a:t>
            </a:r>
            <a:r>
              <a:rPr lang="en-US" b="1" dirty="0">
                <a:hlinkClick r:id="rId3"/>
              </a:rPr>
              <a:t>://</a:t>
            </a:r>
            <a:r>
              <a:rPr lang="en-US" b="1" dirty="0" smtClean="0">
                <a:hlinkClick r:id="rId3"/>
              </a:rPr>
              <a:t>www.sqlpass.org/Community/SpeakerResource.aspx</a:t>
            </a:r>
            <a:r>
              <a:rPr lang="en-US" b="1" dirty="0" smtClean="0"/>
              <a:t> </a:t>
            </a:r>
            <a:endParaRPr lang="en-US" b="1" dirty="0" smtClean="0"/>
          </a:p>
          <a:p>
            <a:pPr lvl="1"/>
            <a:r>
              <a:rPr lang="en-US" b="1" dirty="0" smtClean="0"/>
              <a:t>Tips for submitting a PASS Summit Abstract</a:t>
            </a:r>
            <a:endParaRPr lang="en-US" b="1" dirty="0"/>
          </a:p>
          <a:p>
            <a:pPr lvl="2"/>
            <a:r>
              <a:rPr lang="en-US" b="1" dirty="0" smtClean="0">
                <a:hlinkClick r:id="rId4"/>
              </a:rPr>
              <a:t>http</a:t>
            </a:r>
            <a:r>
              <a:rPr lang="en-US" b="1" dirty="0">
                <a:hlinkClick r:id="rId4"/>
              </a:rPr>
              <a:t>://</a:t>
            </a:r>
            <a:r>
              <a:rPr lang="en-US" b="1" dirty="0" smtClean="0">
                <a:hlinkClick r:id="rId4"/>
              </a:rPr>
              <a:t>www.sqlpass.org/Default.aspx?TabId=223</a:t>
            </a:r>
            <a:r>
              <a:rPr lang="en-US" b="1" dirty="0" smtClean="0"/>
              <a:t> </a:t>
            </a:r>
            <a:endParaRPr lang="en-US" b="1" dirty="0"/>
          </a:p>
          <a:p>
            <a:pPr lvl="1"/>
            <a:r>
              <a:rPr lang="en-US" b="1" dirty="0" smtClean="0"/>
              <a:t>Adam </a:t>
            </a:r>
            <a:r>
              <a:rPr lang="en-US" b="1" dirty="0" err="1" smtClean="0"/>
              <a:t>Machanic’s</a:t>
            </a:r>
            <a:r>
              <a:rPr lang="en-US" b="1" dirty="0" smtClean="0"/>
              <a:t> awesome Blog on Session Submissions</a:t>
            </a:r>
          </a:p>
          <a:p>
            <a:pPr lvl="2"/>
            <a:r>
              <a:rPr lang="en-US" b="1" dirty="0" smtClean="0">
                <a:hlinkClick r:id="rId5"/>
              </a:rPr>
              <a:t>http</a:t>
            </a:r>
            <a:r>
              <a:rPr lang="en-US" b="1" dirty="0">
                <a:hlinkClick r:id="rId5"/>
              </a:rPr>
              <a:t>://</a:t>
            </a:r>
            <a:r>
              <a:rPr lang="en-US" b="1" dirty="0" smtClean="0">
                <a:hlinkClick r:id="rId5"/>
              </a:rPr>
              <a:t>sqlblog.com/blogs/adam_machanic/archive/2013/02/22/capturing-attention-writing-great-session-descriptions.aspx</a:t>
            </a:r>
            <a:r>
              <a:rPr lang="en-US" b="1" dirty="0" smtClean="0"/>
              <a:t>  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7567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info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910" y="2410909"/>
            <a:ext cx="4698980" cy="221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0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is simple to describe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583382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Write the most entertaining, compelling, focused, descriptive abstract </a:t>
            </a:r>
            <a:r>
              <a:rPr lang="en-US" dirty="0" smtClean="0"/>
              <a:t>possible</a:t>
            </a:r>
            <a:endParaRPr lang="en-US" dirty="0" smtClean="0"/>
          </a:p>
          <a:p>
            <a:r>
              <a:rPr lang="en-US" dirty="0" smtClean="0"/>
              <a:t>Don’t be annoying or offensive to anyone who may read it</a:t>
            </a:r>
          </a:p>
          <a:p>
            <a:pPr lvl="1"/>
            <a:r>
              <a:rPr lang="en-US" dirty="0" smtClean="0"/>
              <a:t>Even beyond the obvious –isms to avoid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Less simple to </a:t>
            </a:r>
            <a:r>
              <a:rPr lang="en-US" dirty="0" smtClean="0"/>
              <a:t>do, naturally</a:t>
            </a:r>
            <a:endParaRPr lang="en-US" dirty="0" smtClean="0"/>
          </a:p>
        </p:txBody>
      </p:sp>
      <p:pic>
        <p:nvPicPr>
          <p:cNvPr id="6" name="Content Placeholder 5">
            <a:hlinkClick r:id="rId2"/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769" y="1880755"/>
            <a:ext cx="5949108" cy="5949108"/>
          </a:xfrm>
        </p:spPr>
      </p:pic>
      <p:sp>
        <p:nvSpPr>
          <p:cNvPr id="3" name="Oval Callout 2"/>
          <p:cNvSpPr/>
          <p:nvPr/>
        </p:nvSpPr>
        <p:spPr>
          <a:xfrm>
            <a:off x="8790710" y="66820"/>
            <a:ext cx="3274138" cy="1813935"/>
          </a:xfrm>
          <a:prstGeom prst="wedgeEllipseCallout">
            <a:avLst>
              <a:gd name="adj1" fmla="val -61278"/>
              <a:gd name="adj2" fmla="val 12211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Full head of hair before joining a Selection Committee… Yanked out one strand at a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985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4357255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Find a Pattern that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Story</a:t>
            </a:r>
          </a:p>
          <a:p>
            <a:r>
              <a:rPr lang="en-US" dirty="0" smtClean="0"/>
              <a:t>What you will cover</a:t>
            </a:r>
          </a:p>
          <a:p>
            <a:r>
              <a:rPr lang="en-US" dirty="0" smtClean="0"/>
              <a:t>Who should attend</a:t>
            </a:r>
          </a:p>
          <a:p>
            <a:r>
              <a:rPr lang="en-US" dirty="0" smtClean="0"/>
              <a:t>What will attendees get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strawberry pattern does NOT works!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773" y="0"/>
            <a:ext cx="591935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6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My Best Tip For You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09600" y="1600203"/>
            <a:ext cx="5435235" cy="4525963"/>
          </a:xfrm>
        </p:spPr>
        <p:txBody>
          <a:bodyPr>
            <a:normAutofit/>
          </a:bodyPr>
          <a:lstStyle/>
          <a:p>
            <a:r>
              <a:rPr lang="en-US" dirty="0"/>
              <a:t>Read </a:t>
            </a:r>
            <a:r>
              <a:rPr lang="en-US" dirty="0" smtClean="0"/>
              <a:t>your submission 20+ times</a:t>
            </a:r>
            <a:endParaRPr lang="en-US" dirty="0"/>
          </a:p>
          <a:p>
            <a:r>
              <a:rPr lang="en-US" dirty="0" smtClean="0"/>
              <a:t>With enough readings, you will know how a selection committee member feels</a:t>
            </a:r>
          </a:p>
          <a:p>
            <a:r>
              <a:rPr lang="en-US" dirty="0" smtClean="0"/>
              <a:t>The next slides are things to do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833" y="1653318"/>
            <a:ext cx="1365597" cy="17296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233" y="1805718"/>
            <a:ext cx="1365597" cy="17296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633" y="1958118"/>
            <a:ext cx="1365597" cy="17296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033" y="2110518"/>
            <a:ext cx="1365597" cy="17296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433" y="2262918"/>
            <a:ext cx="1365597" cy="17296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833" y="2415318"/>
            <a:ext cx="1365597" cy="17296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233" y="2567718"/>
            <a:ext cx="1365597" cy="172964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9633" y="2720118"/>
            <a:ext cx="1365597" cy="172964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033" y="2872518"/>
            <a:ext cx="1365597" cy="172964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4433" y="3024918"/>
            <a:ext cx="1365597" cy="172964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833" y="3177318"/>
            <a:ext cx="1365597" cy="17296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233" y="3329718"/>
            <a:ext cx="1365597" cy="172964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633" y="3482118"/>
            <a:ext cx="1365597" cy="172964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4033" y="3634518"/>
            <a:ext cx="1365597" cy="172964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433" y="3786918"/>
            <a:ext cx="1365597" cy="172964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833" y="3939318"/>
            <a:ext cx="1365597" cy="17296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1233" y="4091718"/>
            <a:ext cx="1365597" cy="172964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633" y="4244118"/>
            <a:ext cx="1365597" cy="172964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033" y="4396518"/>
            <a:ext cx="1365597" cy="1729648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831" y="1653318"/>
            <a:ext cx="1365597" cy="1729648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231" y="1805718"/>
            <a:ext cx="1365597" cy="1729648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631" y="1958118"/>
            <a:ext cx="1365597" cy="1729648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031" y="2110518"/>
            <a:ext cx="1365597" cy="1729648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2431" y="2262918"/>
            <a:ext cx="1365597" cy="1729648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831" y="2415318"/>
            <a:ext cx="1365597" cy="1729648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231" y="2567718"/>
            <a:ext cx="1365597" cy="1729648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9631" y="2720118"/>
            <a:ext cx="1365597" cy="1729648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2031" y="2872518"/>
            <a:ext cx="1365597" cy="1729648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4431" y="3024918"/>
            <a:ext cx="1365597" cy="1729648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831" y="3177318"/>
            <a:ext cx="1365597" cy="1729648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231" y="3329718"/>
            <a:ext cx="1365597" cy="1729648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631" y="3482118"/>
            <a:ext cx="1365597" cy="1729648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4031" y="3634518"/>
            <a:ext cx="1365597" cy="1729648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31" y="3786918"/>
            <a:ext cx="1365597" cy="1729648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8831" y="3939318"/>
            <a:ext cx="1365597" cy="1729648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231" y="4091718"/>
            <a:ext cx="1365597" cy="1729648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631" y="4244118"/>
            <a:ext cx="1365597" cy="1729648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6031" y="4396518"/>
            <a:ext cx="1365597" cy="172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249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4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6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7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7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8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8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124" y="274638"/>
            <a:ext cx="10769600" cy="1143000"/>
          </a:xfrm>
        </p:spPr>
        <p:txBody>
          <a:bodyPr/>
          <a:lstStyle/>
          <a:p>
            <a:r>
              <a:rPr lang="en-US" dirty="0" smtClean="0"/>
              <a:t>Keep It Concise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584" y="1099752"/>
            <a:ext cx="5758248" cy="5758248"/>
          </a:xfrm>
        </p:spPr>
      </p:pic>
      <p:sp>
        <p:nvSpPr>
          <p:cNvPr id="7" name="Rectangle 6"/>
          <p:cNvSpPr/>
          <p:nvPr/>
        </p:nvSpPr>
        <p:spPr>
          <a:xfrm>
            <a:off x="4934464" y="1260390"/>
            <a:ext cx="3888260" cy="2024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113372" y="3429301"/>
            <a:ext cx="3888260" cy="2331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871307" y="4381933"/>
            <a:ext cx="3888260" cy="2331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977080" y="2813222"/>
            <a:ext cx="2127421" cy="25990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796745" y="5343568"/>
            <a:ext cx="2127421" cy="11066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37056" y="1448530"/>
            <a:ext cx="1138880" cy="5532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912763" y="2259956"/>
            <a:ext cx="1138880" cy="5532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040106" y="2503637"/>
            <a:ext cx="1138880" cy="5532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912763" y="1569404"/>
            <a:ext cx="1138880" cy="5532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040106" y="1813085"/>
            <a:ext cx="1138880" cy="5532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954163" y="1132673"/>
            <a:ext cx="1138880" cy="5532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104335" y="1284533"/>
            <a:ext cx="1138880" cy="5532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934464" y="3591744"/>
            <a:ext cx="52858" cy="5465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967759" y="3213612"/>
            <a:ext cx="4071551" cy="4468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880230" y="3462667"/>
            <a:ext cx="482602" cy="309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638432" y="5681856"/>
            <a:ext cx="10363200" cy="110621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Bottom line: You are trying to summarize what you will present at a high level, not the narration to the presentation.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620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Mind the Clock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566806" y="1839191"/>
            <a:ext cx="6643061" cy="4286975"/>
          </a:xfrm>
        </p:spPr>
        <p:txBody>
          <a:bodyPr/>
          <a:lstStyle/>
          <a:p>
            <a:r>
              <a:rPr lang="en-US" dirty="0" smtClean="0"/>
              <a:t>Make the abstract match the session </a:t>
            </a:r>
            <a:r>
              <a:rPr lang="en-US" dirty="0" smtClean="0"/>
              <a:t>time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 five minute session with 3 long paragraphs is probably too </a:t>
            </a:r>
            <a:r>
              <a:rPr lang="en-US" dirty="0" smtClean="0"/>
              <a:t>much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 five hour session with 1 sentence (of any length) is almost certainly too little </a:t>
            </a:r>
            <a:endParaRPr lang="en-US" dirty="0"/>
          </a:p>
        </p:txBody>
      </p:sp>
      <p:pic>
        <p:nvPicPr>
          <p:cNvPr id="3" name="Picture 2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695" y="613062"/>
            <a:ext cx="1895908" cy="602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42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Be Repetitive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Don’t Be Repetitive</a:t>
            </a:r>
            <a:endParaRPr lang="en-US" dirty="0"/>
          </a:p>
          <a:p>
            <a:r>
              <a:rPr lang="en-US" dirty="0" smtClean="0"/>
              <a:t>Don’t Be Repetitive</a:t>
            </a:r>
          </a:p>
          <a:p>
            <a:r>
              <a:rPr lang="en-US" dirty="0" smtClean="0"/>
              <a:t>Don’t Be </a:t>
            </a:r>
            <a:r>
              <a:rPr lang="en-US" dirty="0" smtClean="0"/>
              <a:t>Repetitive</a:t>
            </a:r>
          </a:p>
          <a:p>
            <a:r>
              <a:rPr lang="en-US" dirty="0"/>
              <a:t>Don’t Be Repetitive</a:t>
            </a:r>
          </a:p>
          <a:p>
            <a:r>
              <a:rPr lang="en-US" dirty="0"/>
              <a:t>Don’t Be Repetitive</a:t>
            </a:r>
          </a:p>
          <a:p>
            <a:r>
              <a:rPr lang="en-US" dirty="0" smtClean="0"/>
              <a:t>Don’t</a:t>
            </a: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663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Really, these start to stand out quick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3"/>
            <a:ext cx="10363200" cy="495120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this session, you will learn ___________. And you will learn ___________. And you will learn ___________. And you will learn </a:t>
            </a:r>
            <a:r>
              <a:rPr lang="en-US" dirty="0" smtClean="0"/>
              <a:t>___________.</a:t>
            </a:r>
            <a:r>
              <a:rPr lang="en-US" dirty="0"/>
              <a:t> And you will learn </a:t>
            </a:r>
            <a:r>
              <a:rPr lang="en-US" dirty="0" smtClean="0"/>
              <a:t>___________.</a:t>
            </a:r>
            <a:r>
              <a:rPr lang="en-US" dirty="0"/>
              <a:t> And you will learn ___________.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Bottom </a:t>
            </a:r>
            <a:r>
              <a:rPr lang="en-US" dirty="0"/>
              <a:t>line: learn about the </a:t>
            </a:r>
            <a:r>
              <a:rPr lang="en-US" dirty="0" smtClean="0"/>
              <a:t>&lt;shift&gt;-&lt;f7&gt; keystroke sequenc</a:t>
            </a:r>
            <a:r>
              <a:rPr lang="en-US" dirty="0"/>
              <a:t>e</a:t>
            </a:r>
            <a:r>
              <a:rPr lang="en-US" dirty="0" smtClean="0"/>
              <a:t> </a:t>
            </a:r>
            <a:r>
              <a:rPr lang="en-US" dirty="0"/>
              <a:t>in Word, Excel, One Note, etc. and don't be repetitive, don't be repetitive, and </a:t>
            </a:r>
            <a:r>
              <a:rPr lang="en-US" dirty="0" smtClean="0"/>
              <a:t>shift-f7, </a:t>
            </a:r>
            <a:r>
              <a:rPr lang="en-US" dirty="0" err="1" smtClean="0"/>
              <a:t>m’kay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8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Make the Content of the Title Match The Abstract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fontAlgn="ctr"/>
            <a:r>
              <a:rPr lang="en-US" b="1" dirty="0" smtClean="0"/>
              <a:t>Using SQL Server Replication </a:t>
            </a:r>
          </a:p>
          <a:p>
            <a:pPr lvl="1" fontAlgn="ctr"/>
            <a:r>
              <a:rPr lang="en-US" dirty="0" smtClean="0"/>
              <a:t>Microsoft introduced Mirroring to SQL Server as a way to create replicas of your data…Replication is another way to… SSIS can also be utilized… SELECT INTO…</a:t>
            </a:r>
          </a:p>
          <a:p>
            <a:pPr fontAlgn="ctr"/>
            <a:r>
              <a:rPr lang="en-US" b="1" dirty="0" smtClean="0"/>
              <a:t>Better Title: Providing Replicas of Your SQL Server Data</a:t>
            </a:r>
          </a:p>
          <a:p>
            <a:pPr fontAlgn="ctr"/>
            <a:endParaRPr lang="en-US" dirty="0"/>
          </a:p>
          <a:p>
            <a:pPr fontAlgn="ctr"/>
            <a:r>
              <a:rPr lang="en-US" b="1" dirty="0" smtClean="0"/>
              <a:t>100 Ways to Improve Your SQL Server Queries</a:t>
            </a:r>
          </a:p>
          <a:p>
            <a:pPr lvl="1" fontAlgn="ctr"/>
            <a:r>
              <a:rPr lang="en-US" dirty="0" smtClean="0"/>
              <a:t>Notification Services is a feature that will let you… </a:t>
            </a:r>
          </a:p>
          <a:p>
            <a:pPr fontAlgn="ctr"/>
            <a:endParaRPr lang="en-US" dirty="0"/>
          </a:p>
          <a:p>
            <a:pPr fontAlgn="ctr"/>
            <a:r>
              <a:rPr lang="en-US" dirty="0" smtClean="0"/>
              <a:t>Bonus: It is also good if your abstract covers topics that are interesting to people </a:t>
            </a:r>
          </a:p>
        </p:txBody>
      </p:sp>
    </p:spTree>
    <p:extLst>
      <p:ext uri="{BB962C8B-B14F-4D97-AF65-F5344CB8AC3E}">
        <p14:creationId xmlns:p14="http://schemas.microsoft.com/office/powerpoint/2010/main" val="2955217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drsql_or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E4E3CD0F1AFC41B71405F6839EC952" ma:contentTypeVersion="0" ma:contentTypeDescription="Create a new document." ma:contentTypeScope="" ma:versionID="96db0ee2698a9d10fdb2d1f329fae5f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8c180a8389243951cd65b31068827aa8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EE1E95E-B0FA-494C-A028-75463628E45C}"/>
</file>

<file path=customXml/itemProps2.xml><?xml version="1.0" encoding="utf-8"?>
<ds:datastoreItem xmlns:ds="http://schemas.openxmlformats.org/officeDocument/2006/customXml" ds:itemID="{4E8ECFB2-E77B-44A9-B12A-061B23E785A6}"/>
</file>

<file path=customXml/itemProps3.xml><?xml version="1.0" encoding="utf-8"?>
<ds:datastoreItem xmlns:ds="http://schemas.openxmlformats.org/officeDocument/2006/customXml" ds:itemID="{AF2A87E6-E420-4DBC-AB2E-8B5E43CC5669}"/>
</file>

<file path=docProps/app.xml><?xml version="1.0" encoding="utf-8"?>
<Properties xmlns="http://schemas.openxmlformats.org/officeDocument/2006/extended-properties" xmlns:vt="http://schemas.openxmlformats.org/officeDocument/2006/docPropsVTypes">
  <Template>HowToModelAndImplementAHierarchyInSQLServer_RichmondUserGroup2014</Template>
  <TotalTime>10873</TotalTime>
  <Words>603</Words>
  <Application>Microsoft Office PowerPoint</Application>
  <PresentationFormat>Widescreen</PresentationFormat>
  <Paragraphs>91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Lucida Sans Typewriter</vt:lpstr>
      <vt:lpstr>Segoe UI Light</vt:lpstr>
      <vt:lpstr>drsql_org</vt:lpstr>
      <vt:lpstr>Writing a “Good Enough”  Session Submission</vt:lpstr>
      <vt:lpstr>It is simple to describe </vt:lpstr>
      <vt:lpstr>Find a Pattern that Works</vt:lpstr>
      <vt:lpstr>My Best Tip For You</vt:lpstr>
      <vt:lpstr>Keep It Concise</vt:lpstr>
      <vt:lpstr>Mind the Clock</vt:lpstr>
      <vt:lpstr>Don’t Be Repetitive</vt:lpstr>
      <vt:lpstr>Really, these start to stand out quick</vt:lpstr>
      <vt:lpstr>Make the Content of the Title Match The Abstract</vt:lpstr>
      <vt:lpstr>If You Start a Theme, Stick With It</vt:lpstr>
      <vt:lpstr>Moderate Self-aggrandizing and Self-deprecation</vt:lpstr>
      <vt:lpstr>Wetch Out Four Type O’s and Speeling</vt:lpstr>
      <vt:lpstr>Bottom Line</vt:lpstr>
      <vt:lpstr>Resources</vt:lpstr>
      <vt:lpstr>Contact info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In-Memory Affects Database Design</dc:title>
  <dc:creator>Louis Davidson</dc:creator>
  <cp:lastModifiedBy>Louis Davidson</cp:lastModifiedBy>
  <cp:revision>141</cp:revision>
  <dcterms:created xsi:type="dcterms:W3CDTF">2014-07-16T21:46:51Z</dcterms:created>
  <dcterms:modified xsi:type="dcterms:W3CDTF">2016-02-23T02:33:36Z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0x010100D3E4E3CD0F1AFC41B71405F6839EC952</vt:lpwstr>
  </property>
</Properties>
</file>

<file path=docProps/thumbnail.jpeg>
</file>